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Raleway SemiBold"/>
      <p:regular r:id="rId20"/>
      <p:bold r:id="rId21"/>
      <p:italic r:id="rId22"/>
      <p:boldItalic r:id="rId23"/>
    </p:embeddedFont>
    <p:embeddedFont>
      <p:font typeface="Lato"/>
      <p:regular r:id="rId24"/>
      <p:bold r:id="rId25"/>
      <p:italic r:id="rId26"/>
      <p:boldItalic r:id="rId27"/>
    </p:embeddedFont>
    <p:embeddedFont>
      <p:font typeface="Lexend Medium"/>
      <p:regular r:id="rId28"/>
      <p:bold r:id="rId29"/>
    </p:embeddedFont>
    <p:embeddedFont>
      <p:font typeface="Lexend"/>
      <p:regular r:id="rId30"/>
      <p:bold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SemiBold-regular.fntdata"/><Relationship Id="rId22" Type="http://schemas.openxmlformats.org/officeDocument/2006/relationships/font" Target="fonts/RalewaySemiBold-italic.fntdata"/><Relationship Id="rId21" Type="http://schemas.openxmlformats.org/officeDocument/2006/relationships/font" Target="fonts/RalewaySemiBold-bold.fntdata"/><Relationship Id="rId24" Type="http://schemas.openxmlformats.org/officeDocument/2006/relationships/font" Target="fonts/Lato-regular.fntdata"/><Relationship Id="rId23" Type="http://schemas.openxmlformats.org/officeDocument/2006/relationships/font" Target="fonts/RalewaySemi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LexendMedium-regular.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xendMediu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exend-bold.fntdata"/><Relationship Id="rId30" Type="http://schemas.openxmlformats.org/officeDocument/2006/relationships/font" Target="fonts/Lexend-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50df0ebb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50df0ebb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50df0ebb2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50df0ebb2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5053f80de3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5053f80de3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50df0ebb2b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50df0ebb2b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5053f80de3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5053f80de3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5053f80de3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5053f80de3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5053f80de3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5053f80de3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5053f80de3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5053f80de3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5053f80de3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5053f80de3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ctr">
              <a:lnSpc>
                <a:spcPct val="80000"/>
              </a:lnSpc>
              <a:spcBef>
                <a:spcPts val="0"/>
              </a:spcBef>
              <a:spcAft>
                <a:spcPts val="0"/>
              </a:spcAft>
              <a:buSzPts val="990"/>
              <a:buNone/>
            </a:pPr>
            <a:r>
              <a:t/>
            </a:r>
            <a:endParaRPr b="0" sz="3000">
              <a:solidFill>
                <a:srgbClr val="444444"/>
              </a:solidFill>
              <a:latin typeface="Georgia"/>
              <a:ea typeface="Georgia"/>
              <a:cs typeface="Georgia"/>
              <a:sym typeface="Georgia"/>
            </a:endParaRPr>
          </a:p>
          <a:p>
            <a:pPr indent="0" lvl="0" marL="0" rtl="0" algn="ctr">
              <a:lnSpc>
                <a:spcPct val="80000"/>
              </a:lnSpc>
              <a:spcBef>
                <a:spcPts val="800"/>
              </a:spcBef>
              <a:spcAft>
                <a:spcPts val="0"/>
              </a:spcAft>
              <a:buSzPts val="990"/>
              <a:buNone/>
            </a:pPr>
            <a:r>
              <a:rPr b="0" lang="en-GB" sz="3000">
                <a:solidFill>
                  <a:srgbClr val="000000"/>
                </a:solidFill>
                <a:latin typeface="Lato"/>
                <a:ea typeface="Lato"/>
                <a:cs typeface="Lato"/>
                <a:sym typeface="Lato"/>
              </a:rPr>
              <a:t>Blood Bank &amp; Donor Management System</a:t>
            </a:r>
            <a:endParaRPr b="0" sz="3000">
              <a:solidFill>
                <a:srgbClr val="000000"/>
              </a:solidFill>
              <a:latin typeface="Lato"/>
              <a:ea typeface="Lato"/>
              <a:cs typeface="Lato"/>
              <a:sym typeface="Lato"/>
            </a:endParaRPr>
          </a:p>
          <a:p>
            <a:pPr indent="0" lvl="0" marL="0" rtl="0" algn="l">
              <a:spcBef>
                <a:spcPts val="800"/>
              </a:spcBef>
              <a:spcAft>
                <a:spcPts val="0"/>
              </a:spcAft>
              <a:buSzPts val="990"/>
              <a:buNone/>
            </a:pPr>
            <a:r>
              <a:t/>
            </a:r>
            <a:endParaRPr sz="3000"/>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1350">
                <a:solidFill>
                  <a:srgbClr val="434343"/>
                </a:solidFill>
                <a:latin typeface="Lexend"/>
                <a:ea typeface="Lexend"/>
                <a:cs typeface="Lexend"/>
                <a:sym typeface="Lexend"/>
              </a:rPr>
              <a:t>Blood Bank and Donor Management System is a web-based application. The persons who like to donate blood register in the Blood Bank application</a:t>
            </a:r>
            <a:endParaRPr>
              <a:solidFill>
                <a:srgbClr val="434343"/>
              </a:solidFill>
              <a:latin typeface="Lexend"/>
              <a:ea typeface="Lexend"/>
              <a:cs typeface="Lexend"/>
              <a:sym typeface="Lexen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2"/>
          <p:cNvSpPr txBox="1"/>
          <p:nvPr>
            <p:ph type="title"/>
          </p:nvPr>
        </p:nvSpPr>
        <p:spPr>
          <a:xfrm>
            <a:off x="729450" y="1318650"/>
            <a:ext cx="7688700" cy="2606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That’s all about our project </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GB"/>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Our Team Members </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150">
                <a:solidFill>
                  <a:srgbClr val="050505"/>
                </a:solidFill>
              </a:rPr>
              <a:t>Name :-Sabbir Hossain </a:t>
            </a:r>
            <a:endParaRPr sz="1150">
              <a:solidFill>
                <a:srgbClr val="050505"/>
              </a:solidFill>
            </a:endParaRPr>
          </a:p>
          <a:p>
            <a:pPr indent="0" lvl="0" marL="0" rtl="0" algn="l">
              <a:spcBef>
                <a:spcPts val="1200"/>
              </a:spcBef>
              <a:spcAft>
                <a:spcPts val="0"/>
              </a:spcAft>
              <a:buNone/>
            </a:pPr>
            <a:r>
              <a:rPr lang="en-GB" sz="1150">
                <a:solidFill>
                  <a:srgbClr val="050505"/>
                </a:solidFill>
              </a:rPr>
              <a:t>ID :-2018100010016 </a:t>
            </a:r>
            <a:endParaRPr sz="1150">
              <a:solidFill>
                <a:srgbClr val="050505"/>
              </a:solidFill>
            </a:endParaRPr>
          </a:p>
          <a:p>
            <a:pPr indent="0" lvl="0" marL="0" rtl="0" algn="l">
              <a:spcBef>
                <a:spcPts val="1200"/>
              </a:spcBef>
              <a:spcAft>
                <a:spcPts val="0"/>
              </a:spcAft>
              <a:buNone/>
            </a:pPr>
            <a:r>
              <a:rPr lang="en-GB" sz="1150">
                <a:solidFill>
                  <a:srgbClr val="050505"/>
                </a:solidFill>
              </a:rPr>
              <a:t>Name :- Md Mostakim Rahman</a:t>
            </a:r>
            <a:endParaRPr sz="1150">
              <a:solidFill>
                <a:srgbClr val="050505"/>
              </a:solidFill>
            </a:endParaRPr>
          </a:p>
          <a:p>
            <a:pPr indent="0" lvl="0" marL="0" rtl="0" algn="l">
              <a:spcBef>
                <a:spcPts val="1200"/>
              </a:spcBef>
              <a:spcAft>
                <a:spcPts val="0"/>
              </a:spcAft>
              <a:buNone/>
            </a:pPr>
            <a:r>
              <a:rPr lang="en-GB" sz="1150">
                <a:solidFill>
                  <a:srgbClr val="050505"/>
                </a:solidFill>
              </a:rPr>
              <a:t>ID :- 2019000010066</a:t>
            </a:r>
            <a:endParaRPr sz="1150">
              <a:solidFill>
                <a:srgbClr val="050505"/>
              </a:solidFill>
            </a:endParaRPr>
          </a:p>
          <a:p>
            <a:pPr indent="0" lvl="0" marL="0" rtl="0" algn="l">
              <a:spcBef>
                <a:spcPts val="1200"/>
              </a:spcBef>
              <a:spcAft>
                <a:spcPts val="0"/>
              </a:spcAft>
              <a:buNone/>
            </a:pPr>
            <a:r>
              <a:rPr lang="en-GB" sz="1150">
                <a:solidFill>
                  <a:srgbClr val="050505"/>
                </a:solidFill>
              </a:rPr>
              <a:t>Name :- </a:t>
            </a:r>
            <a:r>
              <a:rPr lang="en-GB" sz="1150">
                <a:solidFill>
                  <a:srgbClr val="050505"/>
                </a:solidFill>
              </a:rPr>
              <a:t>MD Hasanur Rahman </a:t>
            </a:r>
            <a:endParaRPr sz="1150">
              <a:solidFill>
                <a:srgbClr val="050505"/>
              </a:solidFill>
            </a:endParaRPr>
          </a:p>
          <a:p>
            <a:pPr indent="0" lvl="0" marL="0" rtl="0" algn="l">
              <a:spcBef>
                <a:spcPts val="1200"/>
              </a:spcBef>
              <a:spcAft>
                <a:spcPts val="1200"/>
              </a:spcAft>
              <a:buNone/>
            </a:pPr>
            <a:r>
              <a:rPr lang="en-GB" sz="1150">
                <a:solidFill>
                  <a:srgbClr val="050505"/>
                </a:solidFill>
              </a:rPr>
              <a:t>ID :- </a:t>
            </a:r>
            <a:r>
              <a:rPr lang="en-GB" sz="1150">
                <a:solidFill>
                  <a:srgbClr val="050505"/>
                </a:solidFill>
              </a:rPr>
              <a:t>2018100010001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About </a:t>
            </a:r>
            <a:r>
              <a:rPr lang="en-GB" sz="2550">
                <a:solidFill>
                  <a:srgbClr val="000000"/>
                </a:solidFill>
              </a:rPr>
              <a:t>Blood Bank &amp; Donor Management System</a:t>
            </a:r>
            <a:r>
              <a:rPr lang="en-GB" sz="2550">
                <a:solidFill>
                  <a:srgbClr val="000000"/>
                </a:solidFill>
              </a:rPr>
              <a:t> </a:t>
            </a:r>
            <a:endParaRPr sz="2550">
              <a:solidFill>
                <a:srgbClr val="000000"/>
              </a:solidFill>
            </a:endParaRPr>
          </a:p>
        </p:txBody>
      </p:sp>
      <p:sp>
        <p:nvSpPr>
          <p:cNvPr id="99" name="Google Shape;99;p15"/>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350">
                <a:solidFill>
                  <a:srgbClr val="434343"/>
                </a:solidFill>
                <a:highlight>
                  <a:srgbClr val="FFFFFF"/>
                </a:highlight>
              </a:rPr>
              <a:t>Blood Bank and Donor Management System is a web-based application. The persons who like to donate blood register in the Blood Bank application.  The persons in need of blood search for the persons having the same blood group and within the city.  If he found a donor in his city then he gets the total details of the donor, if he doesn’t find any donor then he is given the contact numbers and addresses of the Life-Saving Contact Persons for major cities.</a:t>
            </a:r>
            <a:endParaRPr>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Element of this project</a:t>
            </a:r>
            <a:endParaRPr/>
          </a:p>
        </p:txBody>
      </p:sp>
      <p:sp>
        <p:nvSpPr>
          <p:cNvPr id="105" name="Google Shape;105;p1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sz="1400">
                <a:solidFill>
                  <a:srgbClr val="050505"/>
                </a:solidFill>
              </a:rPr>
              <a:t> </a:t>
            </a:r>
            <a:r>
              <a:rPr b="1" lang="en-GB">
                <a:solidFill>
                  <a:srgbClr val="050505"/>
                </a:solidFill>
              </a:rPr>
              <a:t>Language Used → PHP</a:t>
            </a:r>
            <a:endParaRPr b="1">
              <a:solidFill>
                <a:srgbClr val="050505"/>
              </a:solidFill>
            </a:endParaRPr>
          </a:p>
          <a:p>
            <a:pPr indent="0" lvl="0" marL="0" rtl="0" algn="l">
              <a:spcBef>
                <a:spcPts val="1200"/>
              </a:spcBef>
              <a:spcAft>
                <a:spcPts val="0"/>
              </a:spcAft>
              <a:buNone/>
            </a:pPr>
            <a:r>
              <a:rPr b="1" lang="en-GB">
                <a:solidFill>
                  <a:srgbClr val="050505"/>
                </a:solidFill>
              </a:rPr>
              <a:t>DataBase → MySql</a:t>
            </a:r>
            <a:endParaRPr b="1">
              <a:solidFill>
                <a:srgbClr val="050505"/>
              </a:solidFill>
            </a:endParaRPr>
          </a:p>
          <a:p>
            <a:pPr indent="0" lvl="0" marL="0" rtl="0" algn="l">
              <a:spcBef>
                <a:spcPts val="1200"/>
              </a:spcBef>
              <a:spcAft>
                <a:spcPts val="0"/>
              </a:spcAft>
              <a:buNone/>
            </a:pPr>
            <a:r>
              <a:rPr b="1" lang="en-GB">
                <a:solidFill>
                  <a:srgbClr val="050505"/>
                </a:solidFill>
              </a:rPr>
              <a:t>User Interface Design → HTML, CSS, JQUERY,JAVASCRIPT</a:t>
            </a:r>
            <a:endParaRPr b="1">
              <a:solidFill>
                <a:srgbClr val="050505"/>
              </a:solidFill>
            </a:endParaRPr>
          </a:p>
          <a:p>
            <a:pPr indent="0" lvl="0" marL="0" rtl="0" algn="l">
              <a:spcBef>
                <a:spcPts val="1200"/>
              </a:spcBef>
              <a:spcAft>
                <a:spcPts val="0"/>
              </a:spcAft>
              <a:buNone/>
            </a:pPr>
            <a:r>
              <a:rPr b="1" lang="en-GB">
                <a:solidFill>
                  <a:srgbClr val="050505"/>
                </a:solidFill>
              </a:rPr>
              <a:t>Software → XAMPP</a:t>
            </a:r>
            <a:endParaRPr b="1">
              <a:solidFill>
                <a:srgbClr val="050505"/>
              </a:solidFill>
            </a:endParaRPr>
          </a:p>
          <a:p>
            <a:pPr indent="0" lvl="0" marL="0" rtl="0" algn="l">
              <a:spcBef>
                <a:spcPts val="1200"/>
              </a:spcBef>
              <a:spcAft>
                <a:spcPts val="0"/>
              </a:spcAft>
              <a:buNone/>
            </a:pPr>
            <a:r>
              <a:rPr b="1" lang="en-GB">
                <a:solidFill>
                  <a:srgbClr val="050505"/>
                </a:solidFill>
              </a:rPr>
              <a:t>Tested Browser → Mozilla, Google Chrome, IE8, OPERA, Brave</a:t>
            </a:r>
            <a:endParaRPr b="1">
              <a:solidFill>
                <a:srgbClr val="050505"/>
              </a:solidFill>
            </a:endParaRPr>
          </a:p>
          <a:p>
            <a:pPr indent="0" lvl="0" marL="0" rtl="0" algn="l">
              <a:spcBef>
                <a:spcPts val="1200"/>
              </a:spcBef>
              <a:spcAft>
                <a:spcPts val="1200"/>
              </a:spcAft>
              <a:buNone/>
            </a:pPr>
            <a:r>
              <a:rPr b="1" lang="en-GB">
                <a:solidFill>
                  <a:srgbClr val="050505"/>
                </a:solidFill>
              </a:rPr>
              <a:t>For UI We use Figma</a:t>
            </a:r>
            <a:endParaRPr b="1">
              <a:solidFill>
                <a:srgbClr val="050505"/>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727650" y="694500"/>
            <a:ext cx="7688700" cy="535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0" lang="en-GB" sz="1800">
                <a:solidFill>
                  <a:srgbClr val="000000"/>
                </a:solidFill>
                <a:highlight>
                  <a:srgbClr val="FFFFFF"/>
                </a:highlight>
                <a:latin typeface="Raleway SemiBold"/>
                <a:ea typeface="Raleway SemiBold"/>
                <a:cs typeface="Raleway SemiBold"/>
                <a:sym typeface="Raleway SemiBold"/>
              </a:rPr>
              <a:t>Admin Module</a:t>
            </a:r>
            <a:endParaRPr b="0" sz="1800">
              <a:solidFill>
                <a:srgbClr val="000000"/>
              </a:solidFill>
              <a:latin typeface="Raleway SemiBold"/>
              <a:ea typeface="Raleway SemiBold"/>
              <a:cs typeface="Raleway SemiBold"/>
              <a:sym typeface="Raleway SemiBold"/>
            </a:endParaRPr>
          </a:p>
        </p:txBody>
      </p:sp>
      <p:sp>
        <p:nvSpPr>
          <p:cNvPr id="111" name="Google Shape;111;p17"/>
          <p:cNvSpPr txBox="1"/>
          <p:nvPr>
            <p:ph idx="1" type="body"/>
          </p:nvPr>
        </p:nvSpPr>
        <p:spPr>
          <a:xfrm>
            <a:off x="727650" y="1441200"/>
            <a:ext cx="7792200" cy="3642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200">
                <a:solidFill>
                  <a:srgbClr val="000000"/>
                </a:solidFill>
                <a:highlight>
                  <a:srgbClr val="FFFFFF"/>
                </a:highlight>
              </a:rPr>
              <a:t>Dashboard</a:t>
            </a:r>
            <a:r>
              <a:rPr lang="en-GB" sz="1200">
                <a:solidFill>
                  <a:srgbClr val="000000"/>
                </a:solidFill>
                <a:highlight>
                  <a:srgbClr val="FFFFFF"/>
                </a:highlight>
              </a:rPr>
              <a:t>: In this section, admin can view all the details in brief like total blood group listed, registered donor list, and total enquiries received.</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Blood Group</a:t>
            </a:r>
            <a:r>
              <a:rPr lang="en-GB" sz="1200">
                <a:solidFill>
                  <a:srgbClr val="000000"/>
                </a:solidFill>
                <a:highlight>
                  <a:srgbClr val="FFFFFF"/>
                </a:highlight>
              </a:rPr>
              <a:t>: In this section, admin can manage blood group(Add/ Delete).</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Donor List</a:t>
            </a:r>
            <a:r>
              <a:rPr lang="en-GB" sz="1200">
                <a:solidFill>
                  <a:srgbClr val="000000"/>
                </a:solidFill>
                <a:highlight>
                  <a:srgbClr val="FFFFFF"/>
                </a:highlight>
              </a:rPr>
              <a:t>: In this section, admin can view a list of donors and have the right to delete and hide the detail of donor.</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Manage Contact us Query</a:t>
            </a:r>
            <a:r>
              <a:rPr lang="en-GB" sz="1200">
                <a:solidFill>
                  <a:srgbClr val="000000"/>
                </a:solidFill>
                <a:highlight>
                  <a:srgbClr val="FFFFFF"/>
                </a:highlight>
              </a:rPr>
              <a:t>: In this section, admin can manage query which is received by users.</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Manage Pages</a:t>
            </a:r>
            <a:r>
              <a:rPr lang="en-GB" sz="1200">
                <a:solidFill>
                  <a:srgbClr val="000000"/>
                </a:solidFill>
                <a:highlight>
                  <a:srgbClr val="FFFFFF"/>
                </a:highlight>
              </a:rPr>
              <a:t>: In this section, admin can website pages.</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Update Contact info</a:t>
            </a:r>
            <a:r>
              <a:rPr lang="en-GB" sz="1200">
                <a:solidFill>
                  <a:srgbClr val="000000"/>
                </a:solidFill>
                <a:highlight>
                  <a:srgbClr val="FFFFFF"/>
                </a:highlight>
              </a:rPr>
              <a:t>: In this section, admin can update the contact details of the website.</a:t>
            </a:r>
            <a:endParaRPr sz="1200">
              <a:solidFill>
                <a:srgbClr val="000000"/>
              </a:solidFill>
              <a:highlight>
                <a:srgbClr val="FFFFFF"/>
              </a:highlight>
            </a:endParaRPr>
          </a:p>
          <a:p>
            <a:pPr indent="0" lvl="0" marL="0" rtl="0" algn="l">
              <a:spcBef>
                <a:spcPts val="1400"/>
              </a:spcBef>
              <a:spcAft>
                <a:spcPts val="0"/>
              </a:spcAft>
              <a:buNone/>
            </a:pPr>
            <a:r>
              <a:rPr b="1" lang="en-GB" sz="1200">
                <a:solidFill>
                  <a:srgbClr val="000000"/>
                </a:solidFill>
                <a:highlight>
                  <a:srgbClr val="FFFFFF"/>
                </a:highlight>
              </a:rPr>
              <a:t>Request Received by Donor</a:t>
            </a:r>
            <a:r>
              <a:rPr lang="en-GB" sz="1200">
                <a:solidFill>
                  <a:srgbClr val="000000"/>
                </a:solidFill>
                <a:highlight>
                  <a:srgbClr val="FFFFFF"/>
                </a:highlight>
              </a:rPr>
              <a:t>: In this section, admin can view the request of blood that is received by the donor.</a:t>
            </a:r>
            <a:endParaRPr sz="1200">
              <a:solidFill>
                <a:srgbClr val="000000"/>
              </a:solidFill>
              <a:highlight>
                <a:srgbClr val="FFFFFF"/>
              </a:highlight>
            </a:endParaRPr>
          </a:p>
          <a:p>
            <a:pPr indent="0" lvl="0" marL="0" rtl="0" algn="l">
              <a:spcBef>
                <a:spcPts val="1400"/>
              </a:spcBef>
              <a:spcAft>
                <a:spcPts val="0"/>
              </a:spcAft>
              <a:buNone/>
            </a:pPr>
            <a:r>
              <a:rPr lang="en-GB" sz="1200">
                <a:solidFill>
                  <a:srgbClr val="000000"/>
                </a:solidFill>
                <a:highlight>
                  <a:srgbClr val="FFFFFF"/>
                </a:highlight>
              </a:rPr>
              <a:t>Admin can also update his profile, change the password and recover the password.</a:t>
            </a:r>
            <a:endParaRPr sz="1200">
              <a:solidFill>
                <a:srgbClr val="000000"/>
              </a:solidFill>
              <a:highlight>
                <a:srgbClr val="FFFFFF"/>
              </a:highlight>
            </a:endParaRPr>
          </a:p>
          <a:p>
            <a:pPr indent="0" lvl="0" marL="0" rtl="0" algn="l">
              <a:spcBef>
                <a:spcPts val="1400"/>
              </a:spcBef>
              <a:spcAft>
                <a:spcPts val="1200"/>
              </a:spcAft>
              <a:buNone/>
            </a:pPr>
            <a:r>
              <a:t/>
            </a:r>
            <a:endParaRPr sz="1200">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0" lang="en-GB" sz="2016">
                <a:solidFill>
                  <a:srgbClr val="000000"/>
                </a:solidFill>
                <a:highlight>
                  <a:srgbClr val="FFFFFF"/>
                </a:highlight>
                <a:latin typeface="Lexend Medium"/>
                <a:ea typeface="Lexend Medium"/>
                <a:cs typeface="Lexend Medium"/>
                <a:sym typeface="Lexend Medium"/>
              </a:rPr>
              <a:t>User Module</a:t>
            </a:r>
            <a:endParaRPr b="0" sz="3266">
              <a:solidFill>
                <a:srgbClr val="000000"/>
              </a:solidFill>
              <a:latin typeface="Lexend Medium"/>
              <a:ea typeface="Lexend Medium"/>
              <a:cs typeface="Lexend Medium"/>
              <a:sym typeface="Lexend Medium"/>
            </a:endParaRPr>
          </a:p>
        </p:txBody>
      </p:sp>
      <p:sp>
        <p:nvSpPr>
          <p:cNvPr id="117" name="Google Shape;117;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b="1" lang="en-GB" sz="1350">
                <a:solidFill>
                  <a:srgbClr val="000000"/>
                </a:solidFill>
                <a:highlight>
                  <a:srgbClr val="FFFFFF"/>
                </a:highlight>
              </a:rPr>
              <a:t>Home</a:t>
            </a:r>
            <a:r>
              <a:rPr lang="en-GB" sz="1350">
                <a:solidFill>
                  <a:srgbClr val="000000"/>
                </a:solidFill>
                <a:highlight>
                  <a:srgbClr val="FFFFFF"/>
                </a:highlight>
              </a:rPr>
              <a:t>: Its is welcome page for users and donor. If any users want to donate the blood they must register with us.</a:t>
            </a:r>
            <a:endParaRPr sz="1350">
              <a:solidFill>
                <a:srgbClr val="000000"/>
              </a:solidFill>
              <a:highlight>
                <a:srgbClr val="FFFFFF"/>
              </a:highlight>
            </a:endParaRPr>
          </a:p>
          <a:p>
            <a:pPr indent="0" lvl="0" marL="0" rtl="0" algn="l">
              <a:spcBef>
                <a:spcPts val="1400"/>
              </a:spcBef>
              <a:spcAft>
                <a:spcPts val="0"/>
              </a:spcAft>
              <a:buNone/>
            </a:pPr>
            <a:r>
              <a:rPr b="1" lang="en-GB" sz="1350">
                <a:solidFill>
                  <a:srgbClr val="000000"/>
                </a:solidFill>
                <a:highlight>
                  <a:srgbClr val="FFFFFF"/>
                </a:highlight>
              </a:rPr>
              <a:t>About Us</a:t>
            </a:r>
            <a:r>
              <a:rPr lang="en-GB" sz="1350">
                <a:solidFill>
                  <a:srgbClr val="000000"/>
                </a:solidFill>
                <a:highlight>
                  <a:srgbClr val="FFFFFF"/>
                </a:highlight>
              </a:rPr>
              <a:t>: Users can view the about us page.</a:t>
            </a:r>
            <a:endParaRPr sz="1350">
              <a:solidFill>
                <a:srgbClr val="000000"/>
              </a:solidFill>
              <a:highlight>
                <a:srgbClr val="FFFFFF"/>
              </a:highlight>
            </a:endParaRPr>
          </a:p>
          <a:p>
            <a:pPr indent="0" lvl="0" marL="0" rtl="0" algn="l">
              <a:spcBef>
                <a:spcPts val="1400"/>
              </a:spcBef>
              <a:spcAft>
                <a:spcPts val="0"/>
              </a:spcAft>
              <a:buNone/>
            </a:pPr>
            <a:r>
              <a:rPr b="1" lang="en-GB" sz="1350">
                <a:solidFill>
                  <a:srgbClr val="000000"/>
                </a:solidFill>
                <a:highlight>
                  <a:srgbClr val="FFFFFF"/>
                </a:highlight>
              </a:rPr>
              <a:t>Contact Us</a:t>
            </a:r>
            <a:r>
              <a:rPr lang="en-GB" sz="1350">
                <a:solidFill>
                  <a:srgbClr val="000000"/>
                </a:solidFill>
                <a:highlight>
                  <a:srgbClr val="FFFFFF"/>
                </a:highlight>
              </a:rPr>
              <a:t>: Users can contact with admin the through contact us page.</a:t>
            </a:r>
            <a:endParaRPr sz="1350">
              <a:solidFill>
                <a:srgbClr val="000000"/>
              </a:solidFill>
              <a:highlight>
                <a:srgbClr val="FFFFFF"/>
              </a:highlight>
            </a:endParaRPr>
          </a:p>
          <a:p>
            <a:pPr indent="0" lvl="0" marL="0" rtl="0" algn="l">
              <a:spcBef>
                <a:spcPts val="1400"/>
              </a:spcBef>
              <a:spcAft>
                <a:spcPts val="0"/>
              </a:spcAft>
              <a:buNone/>
            </a:pPr>
            <a:r>
              <a:rPr b="1" lang="en-GB" sz="1350">
                <a:solidFill>
                  <a:srgbClr val="000000"/>
                </a:solidFill>
                <a:highlight>
                  <a:srgbClr val="FFFFFF"/>
                </a:highlight>
              </a:rPr>
              <a:t>Donor List</a:t>
            </a:r>
            <a:r>
              <a:rPr lang="en-GB" sz="1350">
                <a:solidFill>
                  <a:srgbClr val="000000"/>
                </a:solidFill>
                <a:highlight>
                  <a:srgbClr val="FFFFFF"/>
                </a:highlight>
              </a:rPr>
              <a:t>: Users can view and contact donors.</a:t>
            </a:r>
            <a:endParaRPr sz="1350">
              <a:solidFill>
                <a:srgbClr val="000000"/>
              </a:solidFill>
              <a:highlight>
                <a:srgbClr val="FFFFFF"/>
              </a:highlight>
            </a:endParaRPr>
          </a:p>
          <a:p>
            <a:pPr indent="0" lvl="0" marL="0" rtl="0" algn="l">
              <a:spcBef>
                <a:spcPts val="1400"/>
              </a:spcBef>
              <a:spcAft>
                <a:spcPts val="0"/>
              </a:spcAft>
              <a:buNone/>
            </a:pPr>
            <a:r>
              <a:rPr b="1" lang="en-GB" sz="1350">
                <a:solidFill>
                  <a:srgbClr val="000000"/>
                </a:solidFill>
                <a:highlight>
                  <a:srgbClr val="FFFFFF"/>
                </a:highlight>
              </a:rPr>
              <a:t>Search Donor</a:t>
            </a:r>
            <a:r>
              <a:rPr lang="en-GB" sz="1350">
                <a:solidFill>
                  <a:srgbClr val="000000"/>
                </a:solidFill>
                <a:highlight>
                  <a:srgbClr val="FFFFFF"/>
                </a:highlight>
              </a:rPr>
              <a:t>: Users can search the donor according to city and blood group.</a:t>
            </a:r>
            <a:endParaRPr sz="1350">
              <a:solidFill>
                <a:srgbClr val="000000"/>
              </a:solidFill>
              <a:highlight>
                <a:srgbClr val="FFFFFF"/>
              </a:highlight>
            </a:endParaRPr>
          </a:p>
          <a:p>
            <a:pPr indent="0" lvl="0" marL="0" rtl="0" algn="l">
              <a:spcBef>
                <a:spcPts val="1400"/>
              </a:spcBef>
              <a:spcAft>
                <a:spcPts val="1200"/>
              </a:spcAft>
              <a:buNone/>
            </a:pPr>
            <a:r>
              <a:t/>
            </a:r>
            <a:endParaRPr>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9"/>
          <p:cNvSpPr txBox="1"/>
          <p:nvPr>
            <p:ph type="title"/>
          </p:nvPr>
        </p:nvSpPr>
        <p:spPr>
          <a:xfrm>
            <a:off x="727650" y="263200"/>
            <a:ext cx="7688700" cy="488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Project Pages</a:t>
            </a:r>
            <a:endParaRPr/>
          </a:p>
        </p:txBody>
      </p:sp>
      <p:sp>
        <p:nvSpPr>
          <p:cNvPr id="123" name="Google Shape;123;p19"/>
          <p:cNvSpPr txBox="1"/>
          <p:nvPr>
            <p:ph idx="1" type="body"/>
          </p:nvPr>
        </p:nvSpPr>
        <p:spPr>
          <a:xfrm>
            <a:off x="729450" y="751900"/>
            <a:ext cx="7688700" cy="4308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   </a:t>
            </a:r>
            <a:endParaRPr/>
          </a:p>
        </p:txBody>
      </p:sp>
      <p:pic>
        <p:nvPicPr>
          <p:cNvPr id="124" name="Google Shape;124;p19"/>
          <p:cNvPicPr preferRelativeResize="0"/>
          <p:nvPr/>
        </p:nvPicPr>
        <p:blipFill>
          <a:blip r:embed="rId3">
            <a:alphaModFix/>
          </a:blip>
          <a:stretch>
            <a:fillRect/>
          </a:stretch>
        </p:blipFill>
        <p:spPr>
          <a:xfrm>
            <a:off x="165425" y="815150"/>
            <a:ext cx="2113049" cy="3799301"/>
          </a:xfrm>
          <a:prstGeom prst="rect">
            <a:avLst/>
          </a:prstGeom>
          <a:noFill/>
          <a:ln>
            <a:noFill/>
          </a:ln>
        </p:spPr>
      </p:pic>
      <p:pic>
        <p:nvPicPr>
          <p:cNvPr id="125" name="Google Shape;125;p19"/>
          <p:cNvPicPr preferRelativeResize="0"/>
          <p:nvPr/>
        </p:nvPicPr>
        <p:blipFill>
          <a:blip r:embed="rId4">
            <a:alphaModFix/>
          </a:blip>
          <a:stretch>
            <a:fillRect/>
          </a:stretch>
        </p:blipFill>
        <p:spPr>
          <a:xfrm>
            <a:off x="2455025" y="800850"/>
            <a:ext cx="1982683" cy="3799299"/>
          </a:xfrm>
          <a:prstGeom prst="rect">
            <a:avLst/>
          </a:prstGeom>
          <a:noFill/>
          <a:ln>
            <a:noFill/>
          </a:ln>
        </p:spPr>
      </p:pic>
      <p:pic>
        <p:nvPicPr>
          <p:cNvPr id="126" name="Google Shape;126;p19"/>
          <p:cNvPicPr preferRelativeResize="0"/>
          <p:nvPr/>
        </p:nvPicPr>
        <p:blipFill>
          <a:blip r:embed="rId5">
            <a:alphaModFix/>
          </a:blip>
          <a:stretch>
            <a:fillRect/>
          </a:stretch>
        </p:blipFill>
        <p:spPr>
          <a:xfrm>
            <a:off x="4572000" y="800850"/>
            <a:ext cx="2113051" cy="3729227"/>
          </a:xfrm>
          <a:prstGeom prst="rect">
            <a:avLst/>
          </a:prstGeom>
          <a:noFill/>
          <a:ln>
            <a:noFill/>
          </a:ln>
        </p:spPr>
      </p:pic>
      <p:pic>
        <p:nvPicPr>
          <p:cNvPr id="127" name="Google Shape;127;p19"/>
          <p:cNvPicPr preferRelativeResize="0"/>
          <p:nvPr/>
        </p:nvPicPr>
        <p:blipFill>
          <a:blip r:embed="rId6">
            <a:alphaModFix/>
          </a:blip>
          <a:stretch>
            <a:fillRect/>
          </a:stretch>
        </p:blipFill>
        <p:spPr>
          <a:xfrm>
            <a:off x="6733200" y="837950"/>
            <a:ext cx="2311833" cy="36812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727650" y="483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Admin Dashboard</a:t>
            </a:r>
            <a:endParaRPr/>
          </a:p>
        </p:txBody>
      </p:sp>
      <p:sp>
        <p:nvSpPr>
          <p:cNvPr id="133" name="Google Shape;133;p20"/>
          <p:cNvSpPr txBox="1"/>
          <p:nvPr>
            <p:ph idx="1" type="body"/>
          </p:nvPr>
        </p:nvSpPr>
        <p:spPr>
          <a:xfrm>
            <a:off x="729450" y="1097875"/>
            <a:ext cx="7688700" cy="367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4" name="Google Shape;134;p20"/>
          <p:cNvPicPr preferRelativeResize="0"/>
          <p:nvPr/>
        </p:nvPicPr>
        <p:blipFill>
          <a:blip r:embed="rId3">
            <a:alphaModFix/>
          </a:blip>
          <a:stretch>
            <a:fillRect/>
          </a:stretch>
        </p:blipFill>
        <p:spPr>
          <a:xfrm>
            <a:off x="798125" y="1173075"/>
            <a:ext cx="7488624" cy="346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727650" y="4839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Donor List</a:t>
            </a:r>
            <a:endParaRPr/>
          </a:p>
        </p:txBody>
      </p:sp>
      <p:sp>
        <p:nvSpPr>
          <p:cNvPr id="140" name="Google Shape;140;p21"/>
          <p:cNvSpPr txBox="1"/>
          <p:nvPr>
            <p:ph idx="1" type="body"/>
          </p:nvPr>
        </p:nvSpPr>
        <p:spPr>
          <a:xfrm>
            <a:off x="729450" y="1097875"/>
            <a:ext cx="7688700" cy="3677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1" name="Google Shape;141;p21"/>
          <p:cNvPicPr preferRelativeResize="0"/>
          <p:nvPr/>
        </p:nvPicPr>
        <p:blipFill rotWithShape="1">
          <a:blip r:embed="rId3">
            <a:alphaModFix/>
          </a:blip>
          <a:srcRect b="23574" l="0" r="0" t="23568"/>
          <a:stretch/>
        </p:blipFill>
        <p:spPr>
          <a:xfrm>
            <a:off x="798125" y="1173075"/>
            <a:ext cx="7488624" cy="346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